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jp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s>
</file>

<file path=ppt/media/image1.jpg>
</file>

<file path=ppt/media/image2.jpg>
</file>

<file path=ppt/media/image3.jpg>
</file>

<file path=ppt/media/image4.jp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defRPr sz="3400" b="1">
                <a:solidFill>
                  <a:srgbClr val="0A3C78"/>
                </a:solidFill>
              </a:defRPr>
            </a:pPr>
            <a:r>
              <a:t>Introduction to Generative AI</a:t>
            </a:r>
          </a:p>
        </p:txBody>
      </p:sp>
      <p:sp>
        <p:nvSpPr>
          <p:cNvPr id="3" name="TextBox 2"/>
          <p:cNvSpPr txBox="1"/>
          <p:nvPr/>
        </p:nvSpPr>
        <p:spPr>
          <a:xfrm>
            <a:off x="457200" y="1371600"/>
            <a:ext cx="4480560" cy="5029200"/>
          </a:xfrm>
          <a:prstGeom prst="rect">
            <a:avLst/>
          </a:prstGeom>
          <a:noFill/>
        </p:spPr>
        <p:txBody>
          <a:bodyPr wrap="square">
            <a:spAutoFit/>
          </a:bodyPr>
          <a:lstStyle/>
          <a:p/>
          <a:p>
            <a:pPr algn="l">
              <a:defRPr sz="2000">
                <a:solidFill>
                  <a:srgbClr val="232323"/>
                </a:solidFill>
              </a:defRPr>
            </a:pPr>
            <a:r>
              <a:t>Generative AI is a groundbreaking area of artificial intelligence that focuses on creating entirely new and original content. Unlike traditional AI, which is often limited to analyzing or classifying existing data, generative AI models produce novel outputs by learning the underlying complex distributions in their training data. This capability has led to transformative advances across creative, business, scientific, and technological domains.Key application fields include:Text generation (e.g., ChatGPT)Image synthesis (e,g., DALL-E, Midjourney)</a:t>
            </a:r>
          </a:p>
        </p:txBody>
      </p:sp>
      <p:pic>
        <p:nvPicPr>
          <p:cNvPr id="4" name="Picture 3" descr="image.jpg"/>
          <p:cNvPicPr>
            <a:picLocks noChangeAspect="1"/>
          </p:cNvPicPr>
          <p:nvPr/>
        </p:nvPicPr>
        <p:blipFill>
          <a:blip r:embed="rId2"/>
          <a:stretch>
            <a:fillRect/>
          </a:stretch>
        </p:blipFill>
        <p:spPr>
          <a:xfrm>
            <a:off x="5212080" y="2728153"/>
            <a:ext cx="3474720" cy="2316093"/>
          </a:xfrm>
          <a:prstGeom prst="rect">
            <a:avLst/>
          </a:prstGeom>
        </p:spPr>
      </p:pic>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defRPr sz="3400" b="1">
                <a:solidFill>
                  <a:srgbClr val="0A3C78"/>
                </a:solidFill>
              </a:defRPr>
            </a:pPr>
            <a:r>
              <a:t>Types of Generative AI Models</a:t>
            </a:r>
          </a:p>
        </p:txBody>
      </p:sp>
      <p:sp>
        <p:nvSpPr>
          <p:cNvPr id="3" name="TextBox 2"/>
          <p:cNvSpPr txBox="1"/>
          <p:nvPr/>
        </p:nvSpPr>
        <p:spPr>
          <a:xfrm>
            <a:off x="457200" y="1371600"/>
            <a:ext cx="4480560" cy="5029200"/>
          </a:xfrm>
          <a:prstGeom prst="rect">
            <a:avLst/>
          </a:prstGeom>
          <a:noFill/>
        </p:spPr>
        <p:txBody>
          <a:bodyPr wrap="square">
            <a:spAutoFit/>
          </a:bodyPr>
          <a:lstStyle/>
          <a:p/>
          <a:p>
            <a:pPr algn="l">
              <a:defRPr sz="2000">
                <a:solidFill>
                  <a:srgbClr val="232323"/>
                </a:solidFill>
              </a:defRPr>
            </a:pPr>
            <a:r>
              <a:t>Generative AI models are capable of modeling complex data distributions. The most widely used types include Generative Adversarial Networks (GANs) and Variational Autoencoders (VAEs) Transformers are the current state-of-the-art architecture for language and multimodal generation. They enable not just text, but images, audio, and even molecular structures to be generated. They are also used for image synthesis, super-resolution, and artistic style transfer. They can also be used to generate human-like text.</a:t>
            </a:r>
          </a:p>
        </p:txBody>
      </p:sp>
      <p:pic>
        <p:nvPicPr>
          <p:cNvPr id="4" name="Picture 3" descr="image.jpg"/>
          <p:cNvPicPr>
            <a:picLocks noChangeAspect="1"/>
          </p:cNvPicPr>
          <p:nvPr/>
        </p:nvPicPr>
        <p:blipFill>
          <a:blip r:embed="rId2"/>
          <a:stretch>
            <a:fillRect/>
          </a:stretch>
        </p:blipFill>
        <p:spPr>
          <a:xfrm>
            <a:off x="5212080" y="2908935"/>
            <a:ext cx="3474720" cy="1954529"/>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defRPr sz="3400" b="1">
                <a:solidFill>
                  <a:srgbClr val="0A3C78"/>
                </a:solidFill>
              </a:defRPr>
            </a:pPr>
            <a:r>
              <a:t>Applications of Generative AI</a:t>
            </a:r>
          </a:p>
        </p:txBody>
      </p:sp>
      <p:sp>
        <p:nvSpPr>
          <p:cNvPr id="3" name="TextBox 2"/>
          <p:cNvSpPr txBox="1"/>
          <p:nvPr/>
        </p:nvSpPr>
        <p:spPr>
          <a:xfrm>
            <a:off x="457200" y="1371600"/>
            <a:ext cx="4480560" cy="5029200"/>
          </a:xfrm>
          <a:prstGeom prst="rect">
            <a:avLst/>
          </a:prstGeom>
          <a:noFill/>
        </p:spPr>
        <p:txBody>
          <a:bodyPr wrap="square">
            <a:spAutoFit/>
          </a:bodyPr>
          <a:lstStyle/>
          <a:p/>
          <a:p>
            <a:pPr algn="l">
              <a:defRPr sz="2000">
                <a:solidFill>
                  <a:srgbClr val="232323"/>
                </a:solidFill>
              </a:defRPr>
            </a:pPr>
            <a:r>
              <a:t>Text Generation: Automated drafting of emails, articles, stories, summaries, chatbots, and creative writing. Image Creation: Production of realistic artworks, design mock-ups, marketing materials, and even “deepfakes” Audio &amp; Music Generation: Composition of background scores, voice-overs, speech synthesis, and accent simulation. Video Generation: Creation of short clips, animations, and personalized media content. Scientific Discovery: AI-generated molecules for drug design, synthetic datasets for research, and accelerated material science discovery.</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defRPr sz="3400" b="1">
                <a:solidFill>
                  <a:srgbClr val="0A3C78"/>
                </a:solidFill>
              </a:defRPr>
            </a:pPr>
            <a:r>
              <a:t>Large Language Models (LLMs)</a:t>
            </a:r>
          </a:p>
        </p:txBody>
      </p:sp>
      <p:sp>
        <p:nvSpPr>
          <p:cNvPr id="3" name="TextBox 2"/>
          <p:cNvSpPr txBox="1"/>
          <p:nvPr/>
        </p:nvSpPr>
        <p:spPr>
          <a:xfrm>
            <a:off x="457200" y="1371600"/>
            <a:ext cx="4480560" cy="5029200"/>
          </a:xfrm>
          <a:prstGeom prst="rect">
            <a:avLst/>
          </a:prstGeom>
          <a:noFill/>
        </p:spPr>
        <p:txBody>
          <a:bodyPr wrap="square">
            <a:spAutoFit/>
          </a:bodyPr>
          <a:lstStyle/>
          <a:p/>
          <a:p>
            <a:pPr algn="l">
              <a:defRPr sz="2000">
                <a:solidFill>
                  <a:srgbClr val="232323"/>
                </a:solidFill>
              </a:defRPr>
            </a:pPr>
            <a:r>
              <a:t>GPT-3 and GPT-4 represent a significant leap in generative AI. Can understand and generate human-like text, answer complex queries, summarize long documents, translate languages, carry on multi-turn conversations, and even write and debug code. Can serve as the backbone for applications like intelligent chatbots, knowledge extraction, and virtual assistants. Use a transformer-based architecture that provides powerful context awareness, enabling them to carry forward context in conversations, interpret user intent, and adapt responses accordingly.</a:t>
            </a:r>
          </a:p>
        </p:txBody>
      </p:sp>
      <p:pic>
        <p:nvPicPr>
          <p:cNvPr id="4" name="Picture 3" descr="image.jpg"/>
          <p:cNvPicPr>
            <a:picLocks noChangeAspect="1"/>
          </p:cNvPicPr>
          <p:nvPr/>
        </p:nvPicPr>
        <p:blipFill>
          <a:blip r:embed="rId2"/>
          <a:stretch>
            <a:fillRect/>
          </a:stretch>
        </p:blipFill>
        <p:spPr>
          <a:xfrm>
            <a:off x="5212080" y="2726701"/>
            <a:ext cx="3474720" cy="2318997"/>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defRPr sz="3400" b="1">
                <a:solidFill>
                  <a:srgbClr val="0A3C78"/>
                </a:solidFill>
              </a:defRPr>
            </a:pPr>
            <a:r>
              <a:t>Ethical Considerations in Gen AI</a:t>
            </a:r>
          </a:p>
        </p:txBody>
      </p:sp>
      <p:sp>
        <p:nvSpPr>
          <p:cNvPr id="3" name="TextBox 2"/>
          <p:cNvSpPr txBox="1"/>
          <p:nvPr/>
        </p:nvSpPr>
        <p:spPr>
          <a:xfrm>
            <a:off x="457200" y="1371600"/>
            <a:ext cx="4480560" cy="5029200"/>
          </a:xfrm>
          <a:prstGeom prst="rect">
            <a:avLst/>
          </a:prstGeom>
          <a:noFill/>
        </p:spPr>
        <p:txBody>
          <a:bodyPr wrap="square">
            <a:spAutoFit/>
          </a:bodyPr>
          <a:lstStyle/>
          <a:p/>
          <a:p>
            <a:pPr algn="l">
              <a:defRPr sz="2000">
                <a:solidFill>
                  <a:srgbClr val="232323"/>
                </a:solidFill>
              </a:defRPr>
            </a:pPr>
            <a:r>
              <a:t>With the rise of generative AI comes a set of ethical and societal challenges. Models can amplify biases present in training data, potentially creating unfair or discriminatory outputs. There is a risk of models unintentionally generating sensitive or private data seen during training. Responsible deployment includes reinforcement learning from human feedback (RLHF), transparent model audits, strict ethical standards, and robust content filtering.</a:t>
            </a:r>
          </a:p>
        </p:txBody>
      </p:sp>
      <p:pic>
        <p:nvPicPr>
          <p:cNvPr id="4" name="Picture 3" descr="image.jpg"/>
          <p:cNvPicPr>
            <a:picLocks noChangeAspect="1"/>
          </p:cNvPicPr>
          <p:nvPr/>
        </p:nvPicPr>
        <p:blipFill>
          <a:blip r:embed="rId2"/>
          <a:stretch>
            <a:fillRect/>
          </a:stretch>
        </p:blipFill>
        <p:spPr>
          <a:xfrm>
            <a:off x="5212080" y="2726419"/>
            <a:ext cx="3474720" cy="231956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defRPr sz="3400" b="1">
                <a:solidFill>
                  <a:srgbClr val="0A3C78"/>
                </a:solidFill>
              </a:defRPr>
            </a:pPr>
            <a:r>
              <a:t>Fine-Tuning and Customization</a:t>
            </a:r>
          </a:p>
        </p:txBody>
      </p:sp>
      <p:sp>
        <p:nvSpPr>
          <p:cNvPr id="3" name="TextBox 2"/>
          <p:cNvSpPr txBox="1"/>
          <p:nvPr/>
        </p:nvSpPr>
        <p:spPr>
          <a:xfrm>
            <a:off x="457200" y="1371600"/>
            <a:ext cx="4480560" cy="5029200"/>
          </a:xfrm>
          <a:prstGeom prst="rect">
            <a:avLst/>
          </a:prstGeom>
          <a:noFill/>
        </p:spPr>
        <p:txBody>
          <a:bodyPr wrap="square">
            <a:spAutoFit/>
          </a:bodyPr>
          <a:lstStyle/>
          <a:p/>
          <a:p>
            <a:pPr algn="l">
              <a:defRPr sz="2000">
                <a:solidFill>
                  <a:srgbClr val="232323"/>
                </a:solidFill>
              </a:defRPr>
            </a:pPr>
            <a:r>
              <a:t>Customization: Tailoring model behavior for specific brand tone, industry jargon, compliance requirements, or technical accuracy.Domain Adaptation: Improving model performance in fields like healthcare, finance, or legal, where accuracy and context are critical.Instruction Following: Teaching models to follow company-specific instructions or ethical guidelines.Risks: Overfitting and leaking private data are concerns, so fine-tuning must be executed with careful validation and guardrails.</a:t>
            </a:r>
          </a:p>
        </p:txBody>
      </p:sp>
      <p:pic>
        <p:nvPicPr>
          <p:cNvPr id="4" name="Picture 3" descr="image.jpg"/>
          <p:cNvPicPr>
            <a:picLocks noChangeAspect="1"/>
          </p:cNvPicPr>
          <p:nvPr/>
        </p:nvPicPr>
        <p:blipFill>
          <a:blip r:embed="rId2"/>
          <a:stretch>
            <a:fillRect/>
          </a:stretch>
        </p:blipFill>
        <p:spPr>
          <a:xfrm>
            <a:off x="5212080" y="2727863"/>
            <a:ext cx="3474720" cy="2316673"/>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defRPr sz="3400" b="1">
                <a:solidFill>
                  <a:srgbClr val="0A3C78"/>
                </a:solidFill>
              </a:defRPr>
            </a:pPr>
            <a:r>
              <a:t>Future Trends in Generative AI</a:t>
            </a:r>
          </a:p>
        </p:txBody>
      </p:sp>
      <p:sp>
        <p:nvSpPr>
          <p:cNvPr id="3" name="TextBox 2"/>
          <p:cNvSpPr txBox="1"/>
          <p:nvPr/>
        </p:nvSpPr>
        <p:spPr>
          <a:xfrm>
            <a:off x="457200" y="1371600"/>
            <a:ext cx="4480560" cy="5029200"/>
          </a:xfrm>
          <a:prstGeom prst="rect">
            <a:avLst/>
          </a:prstGeom>
          <a:noFill/>
        </p:spPr>
        <p:txBody>
          <a:bodyPr wrap="square">
            <a:spAutoFit/>
          </a:bodyPr>
          <a:lstStyle/>
          <a:p/>
          <a:p>
            <a:pPr algn="l">
              <a:defRPr sz="2000">
                <a:solidFill>
                  <a:srgbClr val="232323"/>
                </a:solidFill>
              </a:defRPr>
            </a:pPr>
            <a:r>
              <a:t>Next-gen AI will integrate text, images, audio, and code in a single system, allowing for seamless cross-media generation and interaction. Real-Time Deepfake Detection &amp; Authentication will help distinguish real from synthetic content, protecting reputations and public trust. Continual drop in cost and ease-of-use will enable anyone to leverage powerful AI for creativity, design, and problem-solving. Enhanced guardrails, ethical standards, and regulatory frameworks will drive the safe and responsible deployment of generative AI.</a:t>
            </a:r>
          </a:p>
        </p:txBody>
      </p:sp>
      <p:pic>
        <p:nvPicPr>
          <p:cNvPr id="4" name="Picture 3" descr="image.jpg"/>
          <p:cNvPicPr>
            <a:picLocks noChangeAspect="1"/>
          </p:cNvPicPr>
          <p:nvPr/>
        </p:nvPicPr>
        <p:blipFill>
          <a:blip r:embed="rId2"/>
          <a:stretch>
            <a:fillRect/>
          </a:stretch>
        </p:blipFill>
        <p:spPr>
          <a:xfrm>
            <a:off x="5212080" y="2728153"/>
            <a:ext cx="3474720" cy="2316093"/>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defRPr sz="3400" b="1">
                <a:solidFill>
                  <a:srgbClr val="0A3C78"/>
                </a:solidFill>
              </a:defRPr>
            </a:pPr>
            <a:r>
              <a:t>summary</a:t>
            </a:r>
          </a:p>
        </p:txBody>
      </p:sp>
      <p:sp>
        <p:nvSpPr>
          <p:cNvPr id="3" name="TextBox 2"/>
          <p:cNvSpPr txBox="1"/>
          <p:nvPr/>
        </p:nvSpPr>
        <p:spPr>
          <a:xfrm>
            <a:off x="457200" y="1371600"/>
            <a:ext cx="4480560" cy="5029200"/>
          </a:xfrm>
          <a:prstGeom prst="rect">
            <a:avLst/>
          </a:prstGeom>
          <a:noFill/>
        </p:spPr>
        <p:txBody>
          <a:bodyPr wrap="square">
            <a:spAutoFit/>
          </a:bodyPr>
          <a:lstStyle/>
          <a:p/>
          <a:p>
            <a:pPr algn="l">
              <a:defRPr sz="2000">
                <a:solidFill>
                  <a:srgbClr val="232323"/>
                </a:solidFill>
              </a:defRPr>
            </a:pPr>
            <a:r>
              <a:t>With great promise comes critical responsibility to deploy these tools ethically and thoughtfully for maximum societal benefit. Generative AI stands at the forefront of digital innovation. It'sreshaping how we create, communicate, design, and discover. We need to make sure we use it ethically, thoughtfully, and in a way that benefits all of us. For more information on how to use AI in your life, visit GenerativeAI.org. For further information, visit the AI Institute at the University of Toronto.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